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7" r:id="rId5"/>
    <p:sldId id="291" r:id="rId6"/>
    <p:sldId id="306" r:id="rId7"/>
    <p:sldId id="292" r:id="rId8"/>
    <p:sldId id="294" r:id="rId9"/>
    <p:sldId id="295" r:id="rId10"/>
    <p:sldId id="279" r:id="rId11"/>
    <p:sldId id="299" r:id="rId12"/>
    <p:sldId id="296" r:id="rId13"/>
    <p:sldId id="297" r:id="rId14"/>
    <p:sldId id="298" r:id="rId15"/>
    <p:sldId id="300" r:id="rId16"/>
    <p:sldId id="301" r:id="rId17"/>
    <p:sldId id="302" r:id="rId18"/>
    <p:sldId id="308" r:id="rId19"/>
    <p:sldId id="307" r:id="rId20"/>
    <p:sldId id="293" r:id="rId21"/>
    <p:sldId id="303" r:id="rId22"/>
    <p:sldId id="304" r:id="rId23"/>
    <p:sldId id="305" r:id="rId24"/>
    <p:sldId id="290" r:id="rId25"/>
  </p:sldIdLst>
  <p:sldSz cx="12192000" cy="6858000"/>
  <p:notesSz cx="12192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A386364-5EB8-4FDC-B8C7-89BD8371E5E5}">
          <p14:sldIdLst>
            <p14:sldId id="257"/>
            <p14:sldId id="291"/>
            <p14:sldId id="306"/>
            <p14:sldId id="292"/>
            <p14:sldId id="294"/>
            <p14:sldId id="295"/>
            <p14:sldId id="279"/>
            <p14:sldId id="299"/>
            <p14:sldId id="296"/>
            <p14:sldId id="297"/>
            <p14:sldId id="298"/>
            <p14:sldId id="300"/>
            <p14:sldId id="301"/>
            <p14:sldId id="302"/>
            <p14:sldId id="308"/>
            <p14:sldId id="307"/>
            <p14:sldId id="293"/>
            <p14:sldId id="303"/>
            <p14:sldId id="304"/>
            <p14:sldId id="305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E0C8A-A6A2-4FBC-896A-790F5E847DE5}" v="21" dt="2022-10-19T00:04:28.3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5" autoAdjust="0"/>
    <p:restoredTop sz="94694"/>
  </p:normalViewPr>
  <p:slideViewPr>
    <p:cSldViewPr>
      <p:cViewPr varScale="1">
        <p:scale>
          <a:sx n="68" d="100"/>
          <a:sy n="68" d="100"/>
        </p:scale>
        <p:origin x="85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9-08T19:27:36.59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13770 12045 0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9590" y="797168"/>
            <a:ext cx="9032819" cy="52636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0508" y="423184"/>
            <a:ext cx="6710983" cy="1299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284A7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34865" y="5174775"/>
            <a:ext cx="7722268" cy="1562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84A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04978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591" y="0"/>
            <a:ext cx="11768818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0610" y="5690810"/>
            <a:ext cx="1290505" cy="9860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1591" y="0"/>
            <a:ext cx="1176881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9827" y="663733"/>
            <a:ext cx="5483859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6400" y="1289690"/>
            <a:ext cx="6353809" cy="1715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04978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hyperlink" Target="#_Toc112835490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94451" y="9332"/>
            <a:ext cx="12481449" cy="6857999"/>
            <a:chOff x="-289450" y="0"/>
            <a:chExt cx="12481449" cy="6857999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289450" y="0"/>
              <a:ext cx="11768818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572067"/>
              <a:ext cx="12191999" cy="32859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95600" y="995990"/>
            <a:ext cx="6723380" cy="1490473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 indent="-5715" algn="ctr">
              <a:lnSpc>
                <a:spcPts val="5830"/>
              </a:lnSpc>
              <a:spcBef>
                <a:spcPts val="835"/>
              </a:spcBef>
            </a:pPr>
            <a:r>
              <a:rPr lang="es-CL" sz="2800" dirty="0"/>
              <a:t>Orientación Técnica Programa Diagnóstico Clínico Especializado</a:t>
            </a:r>
            <a:endParaRPr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18935A-B7D6-49C5-A83E-56066D5FAC32}"/>
              </a:ext>
            </a:extLst>
          </p:cNvPr>
          <p:cNvSpPr txBox="1"/>
          <p:nvPr/>
        </p:nvSpPr>
        <p:spPr>
          <a:xfrm>
            <a:off x="2980678" y="3069000"/>
            <a:ext cx="8830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						</a:t>
            </a:r>
            <a:r>
              <a:rPr lang="es-CL" dirty="0">
                <a:solidFill>
                  <a:schemeClr val="tx2"/>
                </a:solidFill>
              </a:rPr>
              <a:t>07 </a:t>
            </a:r>
            <a:r>
              <a:rPr lang="es-CL" sz="1600" b="1" spc="-5" dirty="0">
                <a:solidFill>
                  <a:srgbClr val="284A7B"/>
                </a:solidFill>
                <a:latin typeface="Arial"/>
                <a:ea typeface="+mj-ea"/>
                <a:cs typeface="Arial"/>
              </a:rPr>
              <a:t>de septiembre de 2022</a:t>
            </a: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5B990CD0-8E14-7D92-D623-2EA415D7E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9" y="250521"/>
            <a:ext cx="1532061" cy="13911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B259CD79-566B-A48A-53D0-E8818D06A807}"/>
                  </a:ext>
                </a:extLst>
              </p14:cNvPr>
              <p14:cNvContentPartPr/>
              <p14:nvPr/>
            </p14:nvContentPartPr>
            <p14:xfrm>
              <a:off x="4957200" y="4336200"/>
              <a:ext cx="36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B259CD79-566B-A48A-53D0-E8818D06A8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41360" y="427284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461826E-0D73-5FC4-314A-ACFD7534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07618" y="31734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4"/>
    </mc:Choice>
    <mc:Fallback xmlns="">
      <p:transition spd="slow" advTm="1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D5947-9866-36C8-3B7A-0B923D742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3733"/>
            <a:ext cx="9169287" cy="615553"/>
          </a:xfrm>
        </p:spPr>
        <p:txBody>
          <a:bodyPr/>
          <a:lstStyle/>
          <a:p>
            <a:r>
              <a:rPr lang="es-CL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III. Violencia, maltrato y sus consecuencias en el desarrollo</a:t>
            </a:r>
            <a:r>
              <a:rPr lang="es-C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b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F310EE-0B9F-6813-29C0-F9B0F57A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265501"/>
            <a:ext cx="10615809" cy="492876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Dimensionamiento del problema que afecta a niños, niñas y adolescentes.</a:t>
            </a:r>
          </a:p>
          <a:p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base a la Observación N°13 del Comité de Derechos del Niño:</a:t>
            </a:r>
          </a:p>
          <a:p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3525"/>
            <a:r>
              <a:rPr lang="es-CL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Definición de violencia</a:t>
            </a: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“toda forma de perjuicio o abuso físico o mental, descuido o trato negligente, malos tratos o explotación, incluido el abuso sexual”.</a:t>
            </a:r>
          </a:p>
          <a:p>
            <a:pPr marL="263525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3525"/>
            <a:r>
              <a:rPr lang="es-CL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Tipologías de violencia</a:t>
            </a: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“…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incluyen el descuido o trato negligente, la violencia mental o maltrato psicológico, la violencia física, el abuso y la explotación sexual, entre otros”.</a:t>
            </a:r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Revisión de literatura actualizada respecto del impacto de la violencia en el desarrollo.</a:t>
            </a:r>
          </a:p>
          <a:p>
            <a:pPr marL="285750" indent="71438">
              <a:buFont typeface="Wingdings" panose="05000000000000000000" pitchFamily="2" charset="2"/>
              <a:buChar char="§"/>
            </a:pP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Violencia hacia niños, niñas y adolescentes vista como un problema complejo y multifactorial.</a:t>
            </a:r>
          </a:p>
          <a:p>
            <a:pPr marL="285750" indent="71438">
              <a:buFont typeface="Wingdings" panose="05000000000000000000" pitchFamily="2" charset="2"/>
              <a:buChar char="§"/>
            </a:pP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 de cifras nacionales e internacionales.</a:t>
            </a:r>
          </a:p>
          <a:p>
            <a:pPr marL="285750" indent="71438">
              <a:buFont typeface="Wingdings" panose="05000000000000000000" pitchFamily="2" charset="2"/>
              <a:buChar char="§"/>
            </a:pP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Efectos de la victimización en diversas áreas del desarrollo.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4347BC5-7F17-E2CC-F82D-0750F3E51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7575" y="257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0"/>
    </mc:Choice>
    <mc:Fallback xmlns="">
      <p:transition spd="slow" advTm="6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55E89-13E9-9E61-C9F4-B05BD5EF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63733"/>
            <a:ext cx="9397887" cy="892552"/>
          </a:xfrm>
        </p:spPr>
        <p:txBody>
          <a:bodyPr/>
          <a:lstStyle/>
          <a:p>
            <a:pPr algn="just"/>
            <a:r>
              <a:rPr lang="es-CL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IV. Enfoque relacional como marco para la evaluación con familias en contexto coactivo. </a:t>
            </a:r>
            <a:b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E64EC3-3E43-85E1-2AF1-105D1372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219200"/>
            <a:ext cx="10591800" cy="5139869"/>
          </a:xfrm>
        </p:spPr>
        <p:txBody>
          <a:bodyPr/>
          <a:lstStyle/>
          <a:p>
            <a:pPr algn="just"/>
            <a:endParaRPr lang="es-CL" sz="1600" dirty="0"/>
          </a:p>
          <a:p>
            <a:pPr marL="93663" indent="-93663" algn="just"/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Definición de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familia, “una organización relacional, un sistema sociocultural abierto y en transformación, que está en relación constante con su entorno, el cual influye y es influido por ésta” (SENAME - Instituto Chileno de Terapia Familiar, 2014. P.14).</a:t>
            </a:r>
            <a:r>
              <a:rPr lang="es-C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L" sz="1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</a:t>
            </a:r>
            <a:r>
              <a:rPr lang="es-C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familias no se constituyen solo por lazos sanguíneos, sino que se construyen a partir de la articulación de sistemas de cuidado que se sostienen en el tiempo.</a:t>
            </a:r>
          </a:p>
          <a:p>
            <a:pPr algn="just"/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906463" indent="-285750" algn="just">
              <a:buFont typeface="Wingdings" panose="05000000000000000000" pitchFamily="2" charset="2"/>
              <a:buChar char="§"/>
              <a:tabLst>
                <a:tab pos="10136188" algn="l"/>
              </a:tabLst>
            </a:pPr>
            <a:r>
              <a:rPr lang="es-C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Co-construcción</a:t>
            </a: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relación: énfasis en la participación y los recursos de las familias atendidas.</a:t>
            </a:r>
          </a:p>
          <a:p>
            <a:pPr marL="906463" indent="-285750" algn="just">
              <a:buFont typeface="Wingdings" panose="05000000000000000000" pitchFamily="2" charset="2"/>
              <a:buChar char="§"/>
              <a:tabLst>
                <a:tab pos="10136188" algn="l"/>
              </a:tabLst>
            </a:pPr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6463" indent="-285750" algn="just">
              <a:buFont typeface="Wingdings" panose="05000000000000000000" pitchFamily="2" charset="2"/>
              <a:buChar char="§"/>
              <a:tabLst>
                <a:tab pos="10136188" algn="l"/>
              </a:tabLst>
            </a:pPr>
            <a:r>
              <a:rPr lang="es-CL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Lo colaborativo: c</a:t>
            </a:r>
            <a:r>
              <a:rPr lang="es-CL" sz="1800" dirty="0">
                <a:solidFill>
                  <a:schemeClr val="tx1"/>
                </a:solidFill>
                <a:latin typeface="+mj-lt"/>
              </a:rPr>
              <a:t>onstrucción conjunta del sentido de la derivación al Programa.</a:t>
            </a:r>
          </a:p>
          <a:p>
            <a:pPr marL="906463" indent="-285750" algn="just">
              <a:buFont typeface="Wingdings" panose="05000000000000000000" pitchFamily="2" charset="2"/>
              <a:buChar char="§"/>
              <a:tabLst>
                <a:tab pos="10136188" algn="l"/>
              </a:tabLst>
            </a:pPr>
            <a:endParaRPr lang="es-CL" sz="1800" dirty="0">
              <a:solidFill>
                <a:schemeClr val="tx1"/>
              </a:solidFill>
              <a:latin typeface="+mj-lt"/>
            </a:endParaRPr>
          </a:p>
          <a:p>
            <a:pPr marL="906463" indent="-285750" algn="just">
              <a:buFont typeface="Wingdings" panose="05000000000000000000" pitchFamily="2" charset="2"/>
              <a:buChar char="§"/>
              <a:tabLst>
                <a:tab pos="10136188" algn="l"/>
              </a:tabLst>
            </a:pPr>
            <a:r>
              <a:rPr lang="es-CL" sz="1800" dirty="0">
                <a:solidFill>
                  <a:schemeClr val="tx1"/>
                </a:solidFill>
                <a:latin typeface="+mj-lt"/>
              </a:rPr>
              <a:t>Habilidades de los interventores: 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capacidad receptiva, escucha activa y la capacidad para aproximarse a la experiencia del otro, sin juzgar ni interpretar.</a:t>
            </a:r>
            <a:endParaRPr lang="es-CL" sz="1800" dirty="0">
              <a:solidFill>
                <a:schemeClr val="tx1"/>
              </a:solidFill>
              <a:latin typeface="+mj-lt"/>
            </a:endParaRP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98D50B1-BC07-73CD-4E4C-3683D2196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257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06"/>
    </mc:Choice>
    <mc:Fallback xmlns="">
      <p:transition spd="slow" advTm="99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C1F83-C79F-D79C-4098-55FFD0D1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827" y="663733"/>
            <a:ext cx="5483859" cy="307777"/>
          </a:xfrm>
        </p:spPr>
        <p:txBody>
          <a:bodyPr/>
          <a:lstStyle/>
          <a:p>
            <a:r>
              <a:rPr lang="es-CL" dirty="0"/>
              <a:t>Sujeto de Atención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54CE38-256B-2D82-E67C-9244C1BFD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1289691"/>
            <a:ext cx="10539609" cy="5325945"/>
          </a:xfrm>
        </p:spPr>
        <p:txBody>
          <a:bodyPr/>
          <a:lstStyle/>
          <a:p>
            <a:pPr algn="just" fontAlgn="base">
              <a:lnSpc>
                <a:spcPct val="115000"/>
              </a:lnSpc>
              <a:spcAft>
                <a:spcPts val="200"/>
              </a:spcAft>
            </a:pP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Niños, niñas y adolescentes menores de 18 años de edad, y sus familias o cuidadores, derivados al Programa por vulneración de derechos o sospecha de ésta. 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Programa atenderá a niños, niñas y adolescentes que no se encuentren vigentes en la oferta especializada.</a:t>
            </a: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</a:pPr>
            <a:r>
              <a:rPr lang="es-CL" sz="1800" b="1" kern="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VÍAS DE INGRESO. </a:t>
            </a:r>
          </a:p>
          <a:p>
            <a:pPr algn="just">
              <a:lnSpc>
                <a:spcPct val="115000"/>
              </a:lnSpc>
              <a:spcAft>
                <a:spcPts val="200"/>
              </a:spcAft>
            </a:pPr>
            <a:r>
              <a:rPr lang="es-MX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acuerdo con la Ley N°21.302 y la Ley N°21.430, las vías de ingreso al Programa son, por derivación de Tribunales de Familia o Tribunales con competencia en familia y las Oficinas Locales de la Niñez y Oficinas de Protección de Derechos (durante etapa de transición).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21699E8-46BF-20C2-817F-A7053C386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2695" y="281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02781-E6BC-5C9F-7271-9A1332C3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685800"/>
            <a:ext cx="5483859" cy="307777"/>
          </a:xfrm>
        </p:spPr>
        <p:txBody>
          <a:bodyPr/>
          <a:lstStyle/>
          <a:p>
            <a:r>
              <a:rPr lang="es-CL" dirty="0"/>
              <a:t>Objetivos del Programa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363591-B12E-1152-FBF3-8F445B5D9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799" y="1524000"/>
            <a:ext cx="9296401" cy="2945165"/>
          </a:xfrm>
        </p:spPr>
        <p:txBody>
          <a:bodyPr/>
          <a:lstStyle/>
          <a:p>
            <a:pPr marL="270510" indent="-90170" algn="just">
              <a:lnSpc>
                <a:spcPct val="115000"/>
              </a:lnSpc>
              <a:spcAft>
                <a:spcPts val="1000"/>
              </a:spcAft>
            </a:pPr>
            <a:r>
              <a:rPr lang="es-C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General.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15000"/>
              </a:lnSpc>
              <a:spcAft>
                <a:spcPts val="200"/>
              </a:spcAft>
            </a:pPr>
            <a:r>
              <a:rPr lang="es-MX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Evaluar la existencia de vulneraciones de derechos en niños, niñas y adolescentes considerando su entorno familiar y socio-comunitario, formulando, si corresponde, un plan de intervención individual. 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15000"/>
              </a:lnSpc>
              <a:spcAft>
                <a:spcPts val="200"/>
              </a:spcAft>
            </a:pPr>
            <a:r>
              <a:rPr lang="es-C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180340" algn="just">
              <a:lnSpc>
                <a:spcPct val="115000"/>
              </a:lnSpc>
              <a:spcAft>
                <a:spcPts val="200"/>
              </a:spcAft>
            </a:pP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90170" algn="just">
              <a:lnSpc>
                <a:spcPct val="115000"/>
              </a:lnSpc>
              <a:spcAft>
                <a:spcPts val="200"/>
              </a:spcAft>
            </a:pPr>
            <a:r>
              <a:rPr lang="es-C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Específico.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07000"/>
              </a:lnSpc>
              <a:spcAft>
                <a:spcPts val="200"/>
              </a:spcAft>
            </a:pPr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Determinar si los niños, niñas y adolescentes se encuentran en una situación de desprotección, el nivel o grado de ésta y proponer plan de intervención para superarla.  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11C47E3-8A46-D02C-7E27-43EF757EC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27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2"/>
    </mc:Choice>
    <mc:Fallback xmlns="">
      <p:transition spd="slow" advTm="4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6C719-CADD-F9EC-22AC-ECB63AC7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827" y="663733"/>
            <a:ext cx="5483859" cy="307777"/>
          </a:xfrm>
        </p:spPr>
        <p:txBody>
          <a:bodyPr/>
          <a:lstStyle/>
          <a:p>
            <a:r>
              <a:rPr lang="es-CL" dirty="0"/>
              <a:t>Componente y etapas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9C1F60-7DBC-8E78-D80D-BC3FAB035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89689"/>
            <a:ext cx="10387209" cy="2999667"/>
          </a:xfrm>
        </p:spPr>
        <p:txBody>
          <a:bodyPr/>
          <a:lstStyle/>
          <a:p>
            <a:pPr algn="just"/>
            <a:endParaRPr lang="es-ES_tradnl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_tradn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COMPONENTE: EVALUACIÓN Y ELABORACIÓN DEL PLAN DE INTERVENCIÓN INDIVIDUAL</a:t>
            </a:r>
          </a:p>
          <a:p>
            <a:pPr algn="just"/>
            <a:endParaRPr lang="es-ES_tradnl" sz="1800" b="1" dirty="0">
              <a:solidFill>
                <a:srgbClr val="4472C4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endParaRPr lang="es-ES_tradnl" sz="1800" b="1" dirty="0">
              <a:solidFill>
                <a:srgbClr val="4472C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_tradn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ETAPAS:</a:t>
            </a:r>
          </a:p>
          <a:p>
            <a:pPr marL="712788" algn="just"/>
            <a:endParaRPr lang="es-CL" sz="1800" kern="5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_tradnl" sz="1800" b="1" dirty="0">
              <a:solidFill>
                <a:srgbClr val="4472C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b="1" dirty="0">
              <a:solidFill>
                <a:srgbClr val="2E74B5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CL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76D170-5BB6-84B4-8E87-A0B5F6B987BE}"/>
              </a:ext>
            </a:extLst>
          </p:cNvPr>
          <p:cNvSpPr/>
          <p:nvPr/>
        </p:nvSpPr>
        <p:spPr>
          <a:xfrm>
            <a:off x="1143000" y="3048000"/>
            <a:ext cx="2133600" cy="1828800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kern="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Ingreso.</a:t>
            </a:r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F44BA6D-01F9-CD12-BB4E-C5999014C3AE}"/>
              </a:ext>
            </a:extLst>
          </p:cNvPr>
          <p:cNvSpPr/>
          <p:nvPr/>
        </p:nvSpPr>
        <p:spPr>
          <a:xfrm>
            <a:off x="3533027" y="3048000"/>
            <a:ext cx="2133600" cy="1828800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kern="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Levantamiento de antecedentes para evaluar la desprotección.</a:t>
            </a:r>
            <a:endParaRPr lang="es-CL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1C70211-3CB9-F64A-3AE4-DCADD359167C}"/>
              </a:ext>
            </a:extLst>
          </p:cNvPr>
          <p:cNvSpPr/>
          <p:nvPr/>
        </p:nvSpPr>
        <p:spPr>
          <a:xfrm>
            <a:off x="5978590" y="3022169"/>
            <a:ext cx="2133600" cy="1828800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kern="5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MT"/>
              </a:rPr>
              <a:t>Toma de decisiones.</a:t>
            </a:r>
            <a:endParaRPr lang="es-CL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85DC28E-598D-81B8-C6EE-FE5DBFEB09AC}"/>
              </a:ext>
            </a:extLst>
          </p:cNvPr>
          <p:cNvSpPr/>
          <p:nvPr/>
        </p:nvSpPr>
        <p:spPr>
          <a:xfrm>
            <a:off x="8424153" y="3014420"/>
            <a:ext cx="2133600" cy="1828800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kern="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Elaboración del Diagnóstico clínico Especializado y Plan de Intervención Individual</a:t>
            </a:r>
            <a:endParaRPr lang="es-CL" dirty="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629D98BB-1303-CFF2-145B-68D4572CC02C}"/>
              </a:ext>
            </a:extLst>
          </p:cNvPr>
          <p:cNvSpPr/>
          <p:nvPr/>
        </p:nvSpPr>
        <p:spPr>
          <a:xfrm>
            <a:off x="2209800" y="5181600"/>
            <a:ext cx="7467600" cy="386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2AB20FE-BD1C-F819-D027-51BB96119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1894" y="250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77"/>
    </mc:Choice>
    <mc:Fallback xmlns="">
      <p:transition spd="slow" advTm="6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6414A-7B1D-0DB0-F659-7A9AC1F1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762000"/>
            <a:ext cx="5483859" cy="307777"/>
          </a:xfrm>
        </p:spPr>
        <p:txBody>
          <a:bodyPr/>
          <a:lstStyle/>
          <a:p>
            <a:r>
              <a:rPr lang="es-CL" dirty="0"/>
              <a:t>ACCIONES PARA EVALUAR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9B9D7C-9F3E-DABB-BA30-945CF8D03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91" y="1289689"/>
            <a:ext cx="10692009" cy="592008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mínimo de tres entrevistas con los adultos, al menos dos de ellas presenciales, una de las cuales debe realizarse en visita domiciliaria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contacto presencial con el niño, niña o adolescente a solas.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encuentro conjunto con niños, niñas o adolescentes y el/la o los adultos a cargo del cuidado con foco en la interacción.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contacto directo con hermanos/as u otros niños, niñas o adolescentes u otros familiares que residan en el mismo domicilio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Una entrevista con testigos de la situación de desprotección, si los hubiera.</a:t>
            </a: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Coordinación con profesionales de salud y educación relacionados con el niño, niña o adolescente y/o su familia.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L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Coordinación con curador  ad </a:t>
            </a:r>
            <a:r>
              <a:rPr lang="es-C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litem</a:t>
            </a: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caso de niño, niñas o adolescentes que se encuentren ingresados/as al sistema de protección especializada.</a:t>
            </a: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39FB6D1-7253-6492-96AB-30635C9E3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615" y="3520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0"/>
    </mc:Choice>
    <mc:Fallback xmlns="">
      <p:transition spd="slow" advTm="2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26C21-F1F4-EB72-C1C6-7B7BD2CD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685800"/>
            <a:ext cx="5483859" cy="307777"/>
          </a:xfrm>
        </p:spPr>
        <p:txBody>
          <a:bodyPr/>
          <a:lstStyle/>
          <a:p>
            <a:r>
              <a:rPr lang="es-CL" dirty="0"/>
              <a:t>PLAZOS DEL PROGRAMA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88E4F0-D193-14FC-2468-1AA613BDC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289690"/>
            <a:ext cx="10463409" cy="3632405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CL" sz="1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CL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horas para denunciar situaciones que constituyen riesgo para la integridad del niño, niña o adolescente (durante toda la evaluación), desde que se toma conocimiento del hecho.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s-CL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días hábiles para pronunciarse sobre la existencia o no de desprotección sólo en casos derivados de Tribunales de Familia.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s-CL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CL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días hábiles para emitir Informe de Diagnóstico Clínico Especializado y Plan de Intervención Individual.</a:t>
            </a:r>
            <a:endParaRPr lang="es-CL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4B85172-0E54-63D8-A5F4-B64E5A0CD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8627" y="27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3"/>
    </mc:Choice>
    <mc:Fallback xmlns="">
      <p:transition spd="slow" advTm="2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566A7-2BE9-B9A5-3A11-44999E70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663733"/>
            <a:ext cx="7873886" cy="615553"/>
          </a:xfrm>
        </p:spPr>
        <p:txBody>
          <a:bodyPr/>
          <a:lstStyle/>
          <a:p>
            <a:r>
              <a:rPr lang="es-CL" dirty="0"/>
              <a:t>Flujo del atención: Diagnóstico como puerta de entrada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69FADF-EC6D-8011-69D5-C7D1E947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9753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8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7BD4D-D59F-722C-D822-6BA0CE93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762000"/>
            <a:ext cx="5483859" cy="307777"/>
          </a:xfrm>
        </p:spPr>
        <p:txBody>
          <a:bodyPr/>
          <a:lstStyle/>
          <a:p>
            <a:r>
              <a:rPr lang="es-CL" dirty="0"/>
              <a:t>Contenidos Dosier de Evaluación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F1CFCFA-06F8-0EF4-E096-E5B505CF6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220373"/>
            <a:ext cx="922020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</a:rPr>
              <a:t>Evaluación características de la violencia o maltrato.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endParaRPr lang="es-CL" sz="1800" dirty="0">
              <a:solidFill>
                <a:srgbClr val="304978"/>
              </a:solidFill>
              <a:effectLst/>
              <a:latin typeface="Calibri" panose="020F0502020204030204" pitchFamily="34" charset="0"/>
              <a:ea typeface="Century Gothic" panose="020B0502020202020204" pitchFamily="34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</a:rPr>
              <a:t>Factores protectores y factores de riesgo de presentación y recurrencia de las tipologías de violencia o maltrato.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endParaRPr lang="es-CL" sz="1800" dirty="0">
              <a:solidFill>
                <a:srgbClr val="304978"/>
              </a:solidFill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Criterios para la evaluación de satisfacción de las necesidades de cuidado del niño, niña o adolescente.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endParaRPr lang="es-CL" sz="1800" dirty="0">
              <a:solidFill>
                <a:srgbClr val="304978"/>
              </a:solidFill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Herramientas lúdicas para la observación de niños y niñas.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endParaRPr lang="es-CL" sz="1800" dirty="0">
              <a:solidFill>
                <a:srgbClr val="304978"/>
              </a:solidFill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Criterios para la evaluación de impacto biopsicosocial de la violencia en el niño, niña o adolescente.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endParaRPr lang="es-CL" sz="1800" dirty="0">
              <a:solidFill>
                <a:srgbClr val="304978"/>
              </a:solidFill>
              <a:effectLst/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Criterios para evaluar la colaboración de los padres, madres o adultos que ejercen el cuidado del niño, niña o adolescente.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endParaRPr lang="es-CL" sz="1800" b="1" dirty="0">
              <a:solidFill>
                <a:srgbClr val="304978"/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lvl="0" indent="-342900" algn="just" eaLnBrk="0" fontAlgn="base" hangingPunct="0">
              <a:buFont typeface="Wingdings" panose="05000000000000000000" pitchFamily="2" charset="2"/>
              <a:buChar char=""/>
              <a:tabLst>
                <a:tab pos="419100" algn="l"/>
                <a:tab pos="457200" algn="l"/>
                <a:tab pos="5605780" algn="r"/>
              </a:tabLst>
            </a:pPr>
            <a:r>
              <a:rPr lang="es-CL" sz="1800" dirty="0">
                <a:solidFill>
                  <a:srgbClr val="304978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</a:rPr>
              <a:t>Pautas de observación de interacciones diádicas.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marR="0" lvl="0" indent="-4000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419100" algn="l"/>
                <a:tab pos="5605463" algn="r"/>
              </a:tabLst>
            </a:pPr>
            <a:endParaRPr kumimoji="0" lang="es-CL" altLang="es-CL" sz="18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311BAD3-1C2C-1AC6-EA3F-5C8F1A985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6"/>
    </mc:Choice>
    <mc:Fallback xmlns="">
      <p:transition spd="slow" advTm="1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7BD4D-D59F-722C-D822-6BA0CE93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663733"/>
            <a:ext cx="8407286" cy="307777"/>
          </a:xfrm>
        </p:spPr>
        <p:txBody>
          <a:bodyPr/>
          <a:lstStyle/>
          <a:p>
            <a:r>
              <a:rPr lang="es-CL" dirty="0"/>
              <a:t>              Dosier de Evaluación y las cuatro dimensiones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F1CFCFA-06F8-0EF4-E096-E5B505CF6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97138" y="2016288"/>
            <a:ext cx="22153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5605463" algn="r"/>
              </a:tabLst>
            </a:pPr>
            <a:r>
              <a:rPr kumimoji="0" lang="es-CL" altLang="es-CL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I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Marcador de contenido 6">
            <a:extLst>
              <a:ext uri="{FF2B5EF4-FFF2-40B4-BE49-F238E27FC236}">
                <a16:creationId xmlns:a16="http://schemas.microsoft.com/office/drawing/2014/main" id="{5F1A362B-1522-BFCC-FF52-8E37998D4C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306279"/>
              </p:ext>
            </p:extLst>
          </p:nvPr>
        </p:nvGraphicFramePr>
        <p:xfrm>
          <a:off x="1132114" y="1142999"/>
          <a:ext cx="10029372" cy="4971089"/>
        </p:xfrm>
        <a:graphic>
          <a:graphicData uri="http://schemas.openxmlformats.org/drawingml/2006/table">
            <a:tbl>
              <a:tblPr firstRow="1" firstCol="1" bandRow="1"/>
              <a:tblGrid>
                <a:gridCol w="4416571">
                  <a:extLst>
                    <a:ext uri="{9D8B030D-6E8A-4147-A177-3AD203B41FA5}">
                      <a16:colId xmlns:a16="http://schemas.microsoft.com/office/drawing/2014/main" val="839052303"/>
                    </a:ext>
                  </a:extLst>
                </a:gridCol>
                <a:gridCol w="5612801">
                  <a:extLst>
                    <a:ext uri="{9D8B030D-6E8A-4147-A177-3AD203B41FA5}">
                      <a16:colId xmlns:a16="http://schemas.microsoft.com/office/drawing/2014/main" val="3125428256"/>
                    </a:ext>
                  </a:extLst>
                </a:gridCol>
              </a:tblGrid>
              <a:tr h="16146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DIMENSIONES Y VARIABLES A EVALUAR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24" marR="623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HERRAMIENTAS TÉCNICAS DOSIER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24" marR="623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414389"/>
                  </a:ext>
                </a:extLst>
              </a:tr>
              <a:tr h="259539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Situación del niño, niña adolescente.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Satisfacción de necesidades.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 startAt="2"/>
                        <a:tabLst>
                          <a:tab pos="457200" algn="l"/>
                        </a:tabLst>
                      </a:pPr>
                      <a:r>
                        <a:rPr lang="es-C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Impacto biopsicosocial de la vulneración.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 startAt="3"/>
                        <a:tabLst>
                          <a:tab pos="457200" algn="l"/>
                        </a:tabLs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Factores protectores y de riesgo.</a:t>
                      </a:r>
                      <a:r>
                        <a:rPr lang="es-C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 startAt="4"/>
                        <a:tabLst>
                          <a:tab pos="457200" algn="l"/>
                        </a:tabLst>
                      </a:pPr>
                      <a:r>
                        <a:rPr lang="es-C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Trayectoria de vida y puntos de quiebre.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24" marR="623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Criterios para la evaluación de satisfacción de las necesidades de cuidado del niño, niña o adolescente.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Criterios para la evaluación de impacto biopsicosocial de la violencia en el niño, niña o adolescente.</a:t>
                      </a:r>
                      <a:r>
                        <a:rPr lang="es-C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71170"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Herramientas lúdicas para la observación de niños y niñas.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71170" algn="just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es-C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Pauta de observación de interacciones diádicas.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Factores protectores y factores de riesgo de presentación y recurrencia de las tipologías de violencia o maltrato. Factores de riesgo y protección de recurrencia de la violencia referidos al nivel individual o del niño, niña o adolescente.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 evalúa a través del registro histórico en Sistema informático del Servicio y utilizando la técnica de la línea de vida.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2324" marR="623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419391"/>
                  </a:ext>
                </a:extLst>
              </a:tr>
              <a:tr h="22042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Capacidades de cuidado de la familia o adultos a cargo.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194310" algn="l"/>
                          <a:tab pos="457200" algn="l"/>
                        </a:tabLst>
                      </a:pP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apacidad de r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espuesta a las necesidades de cuidado del niño/a.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tabLst>
                          <a:tab pos="194310" algn="l"/>
                        </a:tabLst>
                      </a:pP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Grado de colaboración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hacia la intervención.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194310" algn="l"/>
                          <a:tab pos="457200" algn="l"/>
                        </a:tabLs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Recursos, factores protectores y de riesgo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24" marR="623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Criterios para la evaluación de satisfacción de las necesidades de cuidado del niño, niña o adolescente.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Pauta de observación de interacciones diádicas. </a:t>
                      </a: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Criterios para evaluar la Colaboración de los padres, madres o adultos que ejercen el cuidado del niño, niña o adolescente.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Factores protectores y factores de riesgo de presentación y recurrencia de las tipologías de violencia o maltrato.  Factores de riesgo y protección de recurrencia de la violencia referidos a la familia o adulto a cargo del cuidado.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24" marR="6232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206591"/>
                  </a:ext>
                </a:extLst>
              </a:tr>
            </a:tbl>
          </a:graphicData>
        </a:graphic>
      </p:graphicFrame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77C609-82CE-A58B-C280-C5215F39B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257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01"/>
    </mc:Choice>
    <mc:Fallback xmlns="">
      <p:transition spd="slow" advTm="9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BC460-4323-03B8-201B-43F19924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827" y="663733"/>
            <a:ext cx="5483859" cy="307777"/>
          </a:xfrm>
        </p:spPr>
        <p:txBody>
          <a:bodyPr/>
          <a:lstStyle/>
          <a:p>
            <a:r>
              <a:rPr lang="es-CL" dirty="0"/>
              <a:t>Marco normativo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A9049E-CDF5-8420-0554-7F935B379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289690"/>
            <a:ext cx="10615809" cy="5416868"/>
          </a:xfrm>
        </p:spPr>
        <p:txBody>
          <a:bodyPr/>
          <a:lstStyle/>
          <a:p>
            <a:pPr algn="just"/>
            <a:r>
              <a:rPr lang="es-CL" sz="1600" dirty="0">
                <a:solidFill>
                  <a:schemeClr val="tx1"/>
                </a:solidFill>
                <a:latin typeface="+mn-lt"/>
              </a:rPr>
              <a:t>Ley </a:t>
            </a:r>
            <a:r>
              <a:rPr lang="es-CL" sz="1600" dirty="0" err="1">
                <a:solidFill>
                  <a:schemeClr val="tx1"/>
                </a:solidFill>
                <a:latin typeface="+mn-lt"/>
              </a:rPr>
              <a:t>N°</a:t>
            </a:r>
            <a:r>
              <a:rPr lang="es-CL" sz="1600" dirty="0">
                <a:solidFill>
                  <a:schemeClr val="tx1"/>
                </a:solidFill>
                <a:latin typeface="+mn-lt"/>
              </a:rPr>
              <a:t> 21.430 de Garantías y Protección Integral de los derechos de la niñez y adolescencia, la Protección Especializada está en el marco de la Protección Integral de Derechos a niños, niñas y adolescentes. Niños amenazados o vulnerados en sus derechos se constituyen en sujetos preferenciales de las políticas públicas.</a:t>
            </a:r>
          </a:p>
          <a:p>
            <a:pPr algn="just"/>
            <a:endParaRPr lang="es-CL" sz="16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s-CL" sz="1600" dirty="0">
                <a:solidFill>
                  <a:schemeClr val="tx1"/>
                </a:solidFill>
                <a:latin typeface="+mn-lt"/>
              </a:rPr>
              <a:t>Ley </a:t>
            </a:r>
            <a:r>
              <a:rPr lang="es-CL" sz="1600" dirty="0" err="1">
                <a:solidFill>
                  <a:schemeClr val="tx1"/>
                </a:solidFill>
                <a:latin typeface="+mn-lt"/>
              </a:rPr>
              <a:t>N°</a:t>
            </a:r>
            <a:r>
              <a:rPr lang="es-CL" sz="1600" dirty="0">
                <a:solidFill>
                  <a:schemeClr val="tx1"/>
                </a:solidFill>
                <a:latin typeface="+mn-lt"/>
              </a:rPr>
              <a:t> 21.302 que crea el Servicio de Protección Especializada a la Niñez y Adolescencia. </a:t>
            </a:r>
            <a:r>
              <a:rPr lang="es-CL" sz="16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Su objetivo es garantizar la protección especializada de niños, niñas y adolescentes gravemente amenazados o vulnerados en sus derechos, la cual se define como el diagnóstico especializado, la restitución de derechos, la reparación del daño ocasionado y la prevención de la ocurrencia de nuevas vulneraciones.</a:t>
            </a:r>
          </a:p>
          <a:p>
            <a:pPr algn="just"/>
            <a:endParaRPr lang="es-CL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9DA0E7AE-EC84-8B3E-BCE1-8A0CCD10A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429000"/>
            <a:ext cx="3644377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C3DD9BE-DEFA-B1E5-7DF3-3160FF0F2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0209" y="257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5"/>
    </mc:Choice>
    <mc:Fallback xmlns="">
      <p:transition spd="slow" advTm="5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7BD4D-D59F-722C-D822-6BA0CE93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1" y="663733"/>
            <a:ext cx="7492886" cy="615553"/>
          </a:xfrm>
        </p:spPr>
        <p:txBody>
          <a:bodyPr/>
          <a:lstStyle/>
          <a:p>
            <a:r>
              <a:rPr lang="es-CL" dirty="0"/>
              <a:t>Dosier de Evaluación y las cuatro dimensiones</a:t>
            </a:r>
          </a:p>
        </p:txBody>
      </p:sp>
      <p:graphicFrame>
        <p:nvGraphicFramePr>
          <p:cNvPr id="3" name="Marcador de contenido 6">
            <a:extLst>
              <a:ext uri="{FF2B5EF4-FFF2-40B4-BE49-F238E27FC236}">
                <a16:creationId xmlns:a16="http://schemas.microsoft.com/office/drawing/2014/main" id="{44D2F0A6-FCA9-85A7-30E0-1F712512A3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517064"/>
              </p:ext>
            </p:extLst>
          </p:nvPr>
        </p:nvGraphicFramePr>
        <p:xfrm>
          <a:off x="1088571" y="1143001"/>
          <a:ext cx="10036629" cy="5423904"/>
        </p:xfrm>
        <a:graphic>
          <a:graphicData uri="http://schemas.openxmlformats.org/drawingml/2006/table">
            <a:tbl>
              <a:tblPr firstRow="1" firstCol="1" bandRow="1"/>
              <a:tblGrid>
                <a:gridCol w="4419766">
                  <a:extLst>
                    <a:ext uri="{9D8B030D-6E8A-4147-A177-3AD203B41FA5}">
                      <a16:colId xmlns:a16="http://schemas.microsoft.com/office/drawing/2014/main" val="753255672"/>
                    </a:ext>
                  </a:extLst>
                </a:gridCol>
                <a:gridCol w="5616863">
                  <a:extLst>
                    <a:ext uri="{9D8B030D-6E8A-4147-A177-3AD203B41FA5}">
                      <a16:colId xmlns:a16="http://schemas.microsoft.com/office/drawing/2014/main" val="2631986933"/>
                    </a:ext>
                  </a:extLst>
                </a:gridCol>
              </a:tblGrid>
              <a:tr h="323990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Características del contexto/entorno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a. Soporte de redes familiares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 startAt="2"/>
                        <a:tabLst>
                          <a:tab pos="457200" algn="l"/>
                        </a:tabLs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b. Soporte de redes comunitarias e institucionales.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 startAt="2"/>
                        <a:tabLst>
                          <a:tab pos="457200" algn="l"/>
                        </a:tabLs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c. Factores de riesgo y protectores.</a:t>
                      </a:r>
                      <a:r>
                        <a:rPr lang="es-CL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Soporte de redes familiares</a:t>
                      </a: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(entrevistas)</a:t>
                      </a: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Soporte de redes comunitarias e institucionales</a:t>
                      </a: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(entrevistas)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Factores protectores y factores de riesgo de presentación y recurrencia de las tipologías de violencia o maltrato.  Factores de riesgo y protección de recurrencia de la violencia referidos al contexto.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617656"/>
                  </a:ext>
                </a:extLst>
              </a:tr>
              <a:tr h="218399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Características de la situación de vulneración</a:t>
                      </a:r>
                      <a:r>
                        <a:rPr lang="es-C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o violencia.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Tipología de maltrato.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C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Intensidad.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Frecuencia</a:t>
                      </a:r>
                      <a:r>
                        <a:rPr lang="es-C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  <a:tabLst>
                          <a:tab pos="457200" algn="l"/>
                        </a:tabLs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Circunstancias.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</a:pPr>
                      <a:r>
                        <a:rPr lang="es-CL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00"/>
                        </a:spcAft>
                        <a:buFont typeface="+mj-lt"/>
                        <a:buAutoNum type="alphaLcPeriod"/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Evaluación de las características de la violencia o maltrato. Valora Galicia adaptado.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17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323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57C333-3BEC-4435-BC71-74C3F377A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04"/>
          <a:stretch/>
        </p:blipFill>
        <p:spPr>
          <a:xfrm>
            <a:off x="-22194" y="4876800"/>
            <a:ext cx="12192000" cy="19812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784362-B426-3C46-949D-CD5E20FFA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72" y="1703528"/>
            <a:ext cx="2332828" cy="21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8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A0799-0C18-05A1-94B2-0F2818A1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827" y="663733"/>
            <a:ext cx="5483859" cy="307777"/>
          </a:xfrm>
        </p:spPr>
        <p:txBody>
          <a:bodyPr/>
          <a:lstStyle/>
          <a:p>
            <a:r>
              <a:rPr lang="es-MX" dirty="0"/>
              <a:t>LINEAS DE ACCION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06EFF7-3729-E53F-15EB-BC0CDFF29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9690"/>
            <a:ext cx="10692009" cy="3946208"/>
          </a:xfrm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Para cumplir su objetivo, tal como lo mandata la Ley 21.302, el Servicio de </a:t>
            </a:r>
            <a:r>
              <a:rPr lang="es-CL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Protección Especializada a la Niñez y Adolescencia 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debe </a:t>
            </a: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proveer y ejecutar programas especializados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los que se organizan en cinco Líneas de Acción:</a:t>
            </a: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Diagnóstico Clínico Especializado, y pericia.</a:t>
            </a: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Intervenciones Ambulatorias de Reparación.</a:t>
            </a: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Fortalecimiento y vinculación.</a:t>
            </a: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Cuidado alternativo.</a:t>
            </a: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Adopción.</a:t>
            </a: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0041767-CA32-F052-73A2-CDD889812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0209" y="257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2"/>
    </mc:Choice>
    <mc:Fallback xmlns="">
      <p:transition spd="slow" advTm="4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73EDD-ED99-0FC9-08A4-BAC758E2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624942-C875-40FA-5FA6-D0AE5F4CD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87623"/>
            <a:ext cx="9015609" cy="622648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2A6250C-84D7-2DA2-E782-EE74FB18E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286" y="5840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9"/>
    </mc:Choice>
    <mc:Fallback xmlns="">
      <p:transition spd="slow" advTm="1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C7951-0178-B04D-A117-A188CAB7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764420"/>
            <a:ext cx="5483859" cy="330200"/>
          </a:xfrm>
        </p:spPr>
        <p:txBody>
          <a:bodyPr wrap="square">
            <a:normAutofit/>
          </a:bodyPr>
          <a:lstStyle/>
          <a:p>
            <a:pPr algn="ctr"/>
            <a:r>
              <a:rPr lang="es-CL" sz="1900" dirty="0"/>
              <a:t>Programa de Diagnóstico Clínico Especializado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8F261E-1DBD-D9C7-ED96-2134B3DE5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" y="1577340"/>
            <a:ext cx="10515600" cy="461665"/>
          </a:xfrm>
        </p:spPr>
        <p:txBody>
          <a:bodyPr/>
          <a:lstStyle/>
          <a:p>
            <a:r>
              <a:rPr lang="es-CL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Definición</a:t>
            </a:r>
            <a:r>
              <a:rPr lang="en-US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 la Ley N° 21.302</a:t>
            </a:r>
          </a:p>
          <a:p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5BE802-FA42-AB97-8678-DD9E86495F27}"/>
              </a:ext>
            </a:extLst>
          </p:cNvPr>
          <p:cNvSpPr txBox="1"/>
          <p:nvPr/>
        </p:nvSpPr>
        <p:spPr>
          <a:xfrm>
            <a:off x="1600200" y="2008228"/>
            <a:ext cx="838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0" dirty="0">
                <a:solidFill>
                  <a:srgbClr val="000000"/>
                </a:solidFill>
                <a:effectLst/>
              </a:rPr>
              <a:t>Este Programa tiene por objeto realizar diagnósticos clínicos especializados requeridos para la constatación fehaciente de vulneraciones de derechos y daño asociado a ellas en niños, niñas y adolescentes derivados desde los tribunales o las Oficinas Locales de la Niñez, en casos en los que existe la sospecha de vulneración de derechos. En caso de constatarse vulneraciones y daños asociados, la línea de acción incluye la formulación de un plan de intervención individual necesario para el tratamiento del caso y su recuperación… (art.22. 1)</a:t>
            </a:r>
          </a:p>
          <a:p>
            <a:pPr algn="just"/>
            <a:endParaRPr lang="es-MX" dirty="0">
              <a:solidFill>
                <a:srgbClr val="000000"/>
              </a:solidFill>
            </a:endParaRPr>
          </a:p>
          <a:p>
            <a:pPr algn="just"/>
            <a:endParaRPr lang="es-MX" dirty="0">
              <a:solidFill>
                <a:srgbClr val="000000"/>
              </a:solidFill>
            </a:endParaRPr>
          </a:p>
          <a:p>
            <a:pPr algn="just"/>
            <a:endParaRPr lang="es-MX" dirty="0">
              <a:solidFill>
                <a:srgbClr val="000000"/>
              </a:solidFill>
            </a:endParaRPr>
          </a:p>
          <a:p>
            <a:pPr algn="just"/>
            <a:r>
              <a:rPr lang="es-MX" dirty="0">
                <a:solidFill>
                  <a:srgbClr val="000000"/>
                </a:solidFill>
              </a:rPr>
              <a:t>Es importante destacar que el Programa se constituye en la </a:t>
            </a:r>
            <a:r>
              <a:rPr lang="es-MX" b="1" dirty="0">
                <a:solidFill>
                  <a:srgbClr val="000000"/>
                </a:solidFill>
              </a:rPr>
              <a:t>puerta de entrada </a:t>
            </a:r>
            <a:r>
              <a:rPr lang="es-MX" dirty="0">
                <a:solidFill>
                  <a:srgbClr val="000000"/>
                </a:solidFill>
              </a:rPr>
              <a:t>de niñas, niñas y adolescentes a la protección especializada, por lo que </a:t>
            </a:r>
            <a:r>
              <a:rPr lang="es-MX" b="1" dirty="0">
                <a:solidFill>
                  <a:srgbClr val="000000"/>
                </a:solidFill>
              </a:rPr>
              <a:t>se realiza la evaluación a todos/as </a:t>
            </a:r>
            <a:r>
              <a:rPr lang="es-MX" dirty="0">
                <a:solidFill>
                  <a:srgbClr val="000000"/>
                </a:solidFill>
              </a:rPr>
              <a:t>y el Plan de Intervención para aquellos/as que se encuentran en situación de desprotección.</a:t>
            </a:r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262C357-BA77-F627-72D0-A20055456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6"/>
    </mc:Choice>
    <mc:Fallback xmlns="">
      <p:transition spd="slow" advTm="6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3C036-154B-2411-99E3-95EB281F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63733"/>
            <a:ext cx="9829799" cy="615553"/>
          </a:xfrm>
        </p:spPr>
        <p:txBody>
          <a:bodyPr/>
          <a:lstStyle/>
          <a:p>
            <a:r>
              <a:rPr lang="es-CL" dirty="0"/>
              <a:t>Considerando ese mandato legal, para el proceso de diseño de la Orientación Técnica se integró lo siguiente: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911B3F-BE47-A991-699C-4E1C31044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752600"/>
            <a:ext cx="10439400" cy="4985980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Revisión de estudios nacionales e internacionales, literatura técnica actualizada y con evidencia, relacionada con metodologías e instrumentos de evaluación, y consulta a expertos en estas temáticas.</a:t>
            </a: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Integración de contenidos del estudio de UNICEF (2021). “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Elaboración de recomendaciones respecto de la estructura y contenidos de la oferta programática del Servicio </a:t>
            </a: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acional de Protección </a:t>
            </a: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specializada y sus modelos de intervención, incluyendo elementos para implementar ajustes territoriales necesarios para la ejecución de los mismos”. Consultoría implementada por el Centro Iberoamericano de los Derechos del Niño (s/p).</a:t>
            </a: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Revisión de la forma en que operan los Sistemas de Protección Especializada de diferentes países (Estados Unidos, Uruguay, España, Inglaterra, y Nueva Zelanda). El foco estuvo puesto en las </a:t>
            </a:r>
            <a:r>
              <a:rPr lang="es-CL" sz="1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dimensiones que se evalúan, las metodologías e instrumentos asociados.</a:t>
            </a:r>
            <a:endParaRPr lang="es-CL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1200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A0803F6-BE75-C053-1855-04CE780C8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2796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8"/>
    </mc:Choice>
    <mc:Fallback xmlns="">
      <p:transition spd="slow" advTm="3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3229" y="5337602"/>
            <a:ext cx="1612765" cy="14294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br>
              <a:rPr lang="es-CL" sz="5400" spc="-5" dirty="0">
                <a:solidFill>
                  <a:srgbClr val="284A7B"/>
                </a:solidFill>
              </a:rPr>
            </a:br>
            <a:endParaRPr sz="2800" u="sng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5F6319-D168-59A4-1517-8B618DA3B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663732"/>
            <a:ext cx="10820399" cy="4862870"/>
          </a:xfrm>
        </p:spPr>
        <p:txBody>
          <a:bodyPr/>
          <a:lstStyle/>
          <a:p>
            <a:pPr algn="ctr"/>
            <a:r>
              <a:rPr lang="es-CL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Marco Conceptual</a:t>
            </a:r>
          </a:p>
          <a:p>
            <a:pPr marL="712788"/>
            <a:endParaRPr lang="es-CL" sz="1600" b="1" dirty="0"/>
          </a:p>
          <a:p>
            <a:pPr marL="663575" indent="-400050">
              <a:buAutoNum type="romanUcPeriod"/>
            </a:pPr>
            <a:r>
              <a:rPr lang="es-CL" sz="2000" b="1" dirty="0">
                <a:latin typeface="+mn-lt"/>
              </a:rPr>
              <a:t>Continuo Protección –desprotección.</a:t>
            </a:r>
          </a:p>
          <a:p>
            <a:pPr marL="263525"/>
            <a:r>
              <a:rPr lang="es-CL" sz="1800" dirty="0">
                <a:solidFill>
                  <a:schemeClr val="tx1"/>
                </a:solidFill>
                <a:latin typeface="+mn-lt"/>
              </a:rPr>
              <a:t>Se valora en base a 4 dimensiones, las cuales </a:t>
            </a:r>
            <a:r>
              <a:rPr lang="es-CL" sz="1800" b="1" dirty="0">
                <a:solidFill>
                  <a:schemeClr val="tx1"/>
                </a:solidFill>
                <a:latin typeface="+mn-lt"/>
              </a:rPr>
              <a:t>se encuentran interrelacionadas entre sí:</a:t>
            </a:r>
          </a:p>
          <a:p>
            <a:pPr marL="712788"/>
            <a:endParaRPr lang="es-CL" sz="1800" b="1" dirty="0">
              <a:solidFill>
                <a:schemeClr val="tx1"/>
              </a:solidFill>
              <a:latin typeface="+mn-lt"/>
            </a:endParaRPr>
          </a:p>
          <a:p>
            <a:endParaRPr lang="es-CL" sz="1800" b="1" dirty="0">
              <a:latin typeface="+mn-lt"/>
            </a:endParaRPr>
          </a:p>
          <a:p>
            <a:pPr algn="just"/>
            <a:endParaRPr lang="es-CL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es-CL" sz="1600" b="1" dirty="0"/>
          </a:p>
          <a:p>
            <a:pPr algn="just"/>
            <a:endParaRPr lang="es-CL" sz="1600" b="1" dirty="0"/>
          </a:p>
          <a:p>
            <a:pPr algn="just"/>
            <a:endParaRPr lang="es-CL" sz="1600" b="1" dirty="0"/>
          </a:p>
          <a:p>
            <a:pPr algn="just"/>
            <a:endParaRPr lang="es-CL" sz="1600" b="1" dirty="0"/>
          </a:p>
          <a:p>
            <a:endParaRPr lang="es-CL" sz="1600" b="1" dirty="0"/>
          </a:p>
          <a:p>
            <a:endParaRPr lang="es-CL" sz="1600" b="1" dirty="0"/>
          </a:p>
          <a:p>
            <a:endParaRPr lang="es-CL" sz="1600" b="1" dirty="0"/>
          </a:p>
          <a:p>
            <a:endParaRPr lang="es-CL" sz="1600" b="1" dirty="0"/>
          </a:p>
          <a:p>
            <a:endParaRPr lang="es-CL" sz="1600" b="1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01F0EC65-4D91-90DC-D40D-857C751D8CD7}"/>
              </a:ext>
            </a:extLst>
          </p:cNvPr>
          <p:cNvSpPr txBox="1">
            <a:spLocks/>
          </p:cNvSpPr>
          <p:nvPr/>
        </p:nvSpPr>
        <p:spPr>
          <a:xfrm>
            <a:off x="559495" y="2323523"/>
            <a:ext cx="1107300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200" b="0" i="0">
                <a:solidFill>
                  <a:srgbClr val="304978"/>
                </a:solidFill>
                <a:latin typeface="Arial MT"/>
                <a:ea typeface="+mn-ea"/>
                <a:cs typeface="Arial MT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s-CL" kern="0" dirty="0"/>
          </a:p>
          <a:p>
            <a:endParaRPr lang="es-CL" kern="0" dirty="0"/>
          </a:p>
          <a:p>
            <a:endParaRPr lang="es-CL" kern="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B97FC8A-1087-C669-616E-1BE8C44842FA}"/>
              </a:ext>
            </a:extLst>
          </p:cNvPr>
          <p:cNvSpPr/>
          <p:nvPr/>
        </p:nvSpPr>
        <p:spPr>
          <a:xfrm>
            <a:off x="2223420" y="2222714"/>
            <a:ext cx="3416434" cy="19863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MT"/>
              </a:rPr>
              <a:t>Situación del niño, niña o adolescente.</a:t>
            </a:r>
            <a:endParaRPr lang="es-CL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E4C12A6-5464-1452-F9B5-2E810490E732}"/>
              </a:ext>
            </a:extLst>
          </p:cNvPr>
          <p:cNvSpPr/>
          <p:nvPr/>
        </p:nvSpPr>
        <p:spPr>
          <a:xfrm>
            <a:off x="6552146" y="2209800"/>
            <a:ext cx="3416434" cy="1999279"/>
          </a:xfrm>
          <a:prstGeom prst="ellipse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MT"/>
              </a:rPr>
              <a:t>Capacidades y respuesta de los padres/madres o cuidadores/as.</a:t>
            </a:r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E418735-F356-660C-AD83-769F31B587A3}"/>
              </a:ext>
            </a:extLst>
          </p:cNvPr>
          <p:cNvSpPr/>
          <p:nvPr/>
        </p:nvSpPr>
        <p:spPr>
          <a:xfrm>
            <a:off x="2225458" y="4491285"/>
            <a:ext cx="3416434" cy="1999279"/>
          </a:xfrm>
          <a:prstGeom prst="ellipse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MT"/>
              </a:rPr>
              <a:t>Características contextuales o del entorno.</a:t>
            </a:r>
            <a:endParaRPr lang="es-CL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D235BA2-DBDE-8CB9-4A16-1369C4A7185F}"/>
              </a:ext>
            </a:extLst>
          </p:cNvPr>
          <p:cNvSpPr/>
          <p:nvPr/>
        </p:nvSpPr>
        <p:spPr>
          <a:xfrm>
            <a:off x="6552146" y="4491284"/>
            <a:ext cx="3416434" cy="19992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8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MT"/>
              </a:rPr>
              <a:t>Características de la situación de vulneración.</a:t>
            </a:r>
            <a:endParaRPr lang="es-CL"/>
          </a:p>
        </p:txBody>
      </p: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FEDDEC1-D7E6-CDC9-411E-8544FCC4C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2504" y="2295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91"/>
    </mc:Choice>
    <mc:Fallback xmlns="">
      <p:transition spd="slow" advTm="8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9D1C1-76C1-AC16-A41E-D712B22C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0"/>
            <a:ext cx="5483859" cy="276999"/>
          </a:xfrm>
        </p:spPr>
        <p:txBody>
          <a:bodyPr/>
          <a:lstStyle/>
          <a:p>
            <a:r>
              <a:rPr lang="es-CL" sz="1800" dirty="0"/>
              <a:t>Definición desprotección y sus tres niveles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D59380-1A56-CA21-5BF0-120B10C60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289690"/>
            <a:ext cx="10615809" cy="5724644"/>
          </a:xfrm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</a:rPr>
              <a:t>e define que la desprotección es la situación que presenta un niño, niña o adolescente cuando sus necesidades del desarrollo se encuentran insatisfechas o en serio riesgo de estarlo, representando una vulneración a sus derechos o riesgo de vulneración, debido a dificultades en el ejercicio del rol parental de los progenitores o quien tiene legalmente el cuidado, 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</a:rPr>
              <a:t>y de las características de su entorno, que impide compensar o mitigar el efecto de las mismas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</a:rPr>
              <a:t>, lo cual produce o puede producir daño a corto, mediano y/o largo plazo, en su salud, bienestar y desarrollo, requiriendo protección especializada. </a:t>
            </a:r>
          </a:p>
          <a:p>
            <a:endParaRPr lang="es-CL" dirty="0"/>
          </a:p>
          <a:p>
            <a:pPr algn="ctr"/>
            <a:r>
              <a:rPr lang="es-CL" sz="18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desprotección se operacionaliza en tres niveles</a:t>
            </a:r>
            <a:endParaRPr lang="es-CL" u="sng" dirty="0"/>
          </a:p>
          <a:p>
            <a:endParaRPr lang="es-CL" sz="1600" b="1" dirty="0"/>
          </a:p>
          <a:p>
            <a:endParaRPr lang="es-CL" sz="1600" b="1" dirty="0"/>
          </a:p>
          <a:p>
            <a:endParaRPr lang="es-CL" sz="1600" b="1" dirty="0"/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cuando a cada nivel de desprotección </a:t>
            </a:r>
            <a:r>
              <a:rPr lang="es-C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 posible asociarlo a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 programa de protección especializada que puede entregar la respuesta que el niño, niña o adolescente requiere, esta </a:t>
            </a:r>
            <a:r>
              <a:rPr lang="es-C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se da de manera lineal respecto al nivel de desprotección</a:t>
            </a:r>
            <a:r>
              <a:rPr lang="es-C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pues considera las diferencias individuales marcadas por las trayectorias vitales y de vulneración. </a:t>
            </a:r>
            <a:endParaRPr lang="es-CL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1600" b="1" dirty="0"/>
          </a:p>
          <a:p>
            <a:endParaRPr lang="es-CL" sz="1600" b="1" dirty="0"/>
          </a:p>
          <a:p>
            <a:endParaRPr lang="es-CL" sz="1600" b="1" dirty="0"/>
          </a:p>
        </p:txBody>
      </p:sp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6E323ECB-642A-33CD-79D1-921C4232D760}"/>
              </a:ext>
            </a:extLst>
          </p:cNvPr>
          <p:cNvSpPr/>
          <p:nvPr/>
        </p:nvSpPr>
        <p:spPr>
          <a:xfrm>
            <a:off x="2133600" y="3810000"/>
            <a:ext cx="2514600" cy="838200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Desprotección inicial 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839ADCA7-A1E5-C267-167F-6E5738E554FE}"/>
              </a:ext>
            </a:extLst>
          </p:cNvPr>
          <p:cNvSpPr/>
          <p:nvPr/>
        </p:nvSpPr>
        <p:spPr>
          <a:xfrm>
            <a:off x="4876800" y="3810000"/>
            <a:ext cx="2514600" cy="8382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Desprotección intermedia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18A5B9F4-6A9A-78AC-7540-7771471D3153}"/>
              </a:ext>
            </a:extLst>
          </p:cNvPr>
          <p:cNvSpPr/>
          <p:nvPr/>
        </p:nvSpPr>
        <p:spPr>
          <a:xfrm>
            <a:off x="7620000" y="3810000"/>
            <a:ext cx="2514600" cy="83820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Desprotección avanzada</a:t>
            </a:r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4F24169-07F3-9001-C917-B136DE250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4400" y="4940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99"/>
    </mc:Choice>
    <mc:Fallback xmlns="">
      <p:transition spd="slow" advTm="9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E75C6-9C46-DB5C-85DD-F8C2FB83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38200"/>
            <a:ext cx="5483859" cy="307777"/>
          </a:xfrm>
        </p:spPr>
        <p:txBody>
          <a:bodyPr/>
          <a:lstStyle/>
          <a:p>
            <a:r>
              <a:rPr lang="es-CL" dirty="0"/>
              <a:t>II</a:t>
            </a:r>
            <a:r>
              <a:rPr lang="es-CL" dirty="0">
                <a:latin typeface="+mn-lt"/>
              </a:rPr>
              <a:t>. Evaluación de Riesgo.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959EED-E420-750F-6B8C-6F0CE66FC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1289691"/>
            <a:ext cx="10591800" cy="3785652"/>
          </a:xfrm>
        </p:spPr>
        <p:txBody>
          <a:bodyPr/>
          <a:lstStyle/>
          <a:p>
            <a:endParaRPr lang="es-CL" dirty="0"/>
          </a:p>
          <a:p>
            <a:pPr algn="just"/>
            <a:r>
              <a:rPr lang="es-CL" sz="1800" dirty="0">
                <a:solidFill>
                  <a:schemeClr val="tx1"/>
                </a:solidFill>
                <a:latin typeface="+mn-lt"/>
              </a:rPr>
              <a:t>Un factor común en la revisión de estudios y literatura técnica es que los sistemas de Protección Especializada deben predecir el riesgo de recurrencia de la violencia que afectan a niños, niñas y adolescentes, destacándose tres metodologías principales:</a:t>
            </a:r>
          </a:p>
          <a:p>
            <a:pPr algn="just"/>
            <a:endParaRPr lang="es-CL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just">
              <a:buFontTx/>
              <a:buChar char="-"/>
            </a:pPr>
            <a:r>
              <a:rPr lang="es-CL" sz="1800" i="1" dirty="0">
                <a:solidFill>
                  <a:schemeClr val="tx1"/>
                </a:solidFill>
                <a:latin typeface="+mn-lt"/>
              </a:rPr>
              <a:t>Instrumentos actuariales</a:t>
            </a:r>
            <a:r>
              <a:rPr lang="es-CL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s-CL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examinan los factores de riesgo que están empíricamente relacionados con el maltrato infantil y se validan estadísticamente</a:t>
            </a:r>
            <a:r>
              <a:rPr lang="es-CL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, sin contar con la ponderación de un profesional.</a:t>
            </a:r>
            <a:endParaRPr lang="es-CL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es-CL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s-CL" sz="1800" i="1" dirty="0">
                <a:solidFill>
                  <a:schemeClr val="tx1"/>
                </a:solidFill>
                <a:latin typeface="+mn-lt"/>
              </a:rPr>
              <a:t>Evaluación clínica</a:t>
            </a:r>
            <a:r>
              <a:rPr lang="es-CL" sz="1800" dirty="0">
                <a:solidFill>
                  <a:schemeClr val="tx1"/>
                </a:solidFill>
                <a:latin typeface="+mn-lt"/>
              </a:rPr>
              <a:t>: Puede ser a través del </a:t>
            </a:r>
            <a:r>
              <a:rPr lang="es-CL" sz="1800" b="1" dirty="0">
                <a:solidFill>
                  <a:schemeClr val="tx1"/>
                </a:solidFill>
                <a:latin typeface="+mn-lt"/>
              </a:rPr>
              <a:t>juicio profesional individual </a:t>
            </a:r>
            <a:r>
              <a:rPr lang="es-CL" sz="1800" dirty="0">
                <a:solidFill>
                  <a:schemeClr val="tx1"/>
                </a:solidFill>
                <a:latin typeface="+mn-lt"/>
              </a:rPr>
              <a:t>(se basa en la experiencia de cada profesional por lo que tiende al error y al sesgo) y el </a:t>
            </a:r>
            <a:r>
              <a:rPr lang="es-CL" sz="1800" b="1" dirty="0">
                <a:solidFill>
                  <a:schemeClr val="tx1"/>
                </a:solidFill>
                <a:latin typeface="+mn-lt"/>
              </a:rPr>
              <a:t>juicio profesional estructurado </a:t>
            </a:r>
            <a:r>
              <a:rPr lang="es-CL" sz="1800" dirty="0">
                <a:solidFill>
                  <a:schemeClr val="tx1"/>
                </a:solidFill>
                <a:latin typeface="+mn-lt"/>
              </a:rPr>
              <a:t>(se basa en criterios teóricos y de consenso de expertos).</a:t>
            </a:r>
          </a:p>
          <a:p>
            <a:endParaRPr lang="es-CL" sz="1800" dirty="0">
              <a:solidFill>
                <a:schemeClr val="tx1"/>
              </a:solidFill>
              <a:latin typeface="+mn-lt"/>
            </a:endParaRP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D1E417E-D4EB-A2AA-94B6-1AFCD66BDC3B}"/>
              </a:ext>
            </a:extLst>
          </p:cNvPr>
          <p:cNvSpPr/>
          <p:nvPr/>
        </p:nvSpPr>
        <p:spPr>
          <a:xfrm>
            <a:off x="1828800" y="4343400"/>
            <a:ext cx="3124200" cy="1981200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EXPLORACIÓN 4 DIMENSIONES (USO DE DOSIER DE EVALUACIÓN)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2F199FCA-5B22-D2B7-B0C0-3E37DBC9F830}"/>
              </a:ext>
            </a:extLst>
          </p:cNvPr>
          <p:cNvSpPr/>
          <p:nvPr/>
        </p:nvSpPr>
        <p:spPr>
          <a:xfrm>
            <a:off x="5486400" y="4363316"/>
            <a:ext cx="24384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JUICIO PROFESIONAL ESTRUCTURADO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0CE0A03-714D-E2BB-AF8C-9C5C0FBA586F}"/>
              </a:ext>
            </a:extLst>
          </p:cNvPr>
          <p:cNvSpPr/>
          <p:nvPr/>
        </p:nvSpPr>
        <p:spPr>
          <a:xfrm>
            <a:off x="8153400" y="4394572"/>
            <a:ext cx="2667000" cy="638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Existencia o no de desprotección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8A56259-BCA2-F479-9F66-8EA5C66A9452}"/>
              </a:ext>
            </a:extLst>
          </p:cNvPr>
          <p:cNvSpPr/>
          <p:nvPr/>
        </p:nvSpPr>
        <p:spPr>
          <a:xfrm>
            <a:off x="8153400" y="5219057"/>
            <a:ext cx="2667000" cy="360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Nivel de la desprotección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D0922B-9121-973A-FEF0-26004806AC42}"/>
              </a:ext>
            </a:extLst>
          </p:cNvPr>
          <p:cNvSpPr/>
          <p:nvPr/>
        </p:nvSpPr>
        <p:spPr>
          <a:xfrm>
            <a:off x="8153400" y="5723375"/>
            <a:ext cx="2667000" cy="621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Plan de Intervención Individual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4A6AA2E-1771-20AA-EE1B-2EFD15D15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9"/>
    </mc:Choice>
    <mc:Fallback xmlns="">
      <p:transition spd="slow" advTm="3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c9af9b-0caa-4b29-930c-0fe7feae540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A8B538810AF04191BCFB9EC0358E4F" ma:contentTypeVersion="11" ma:contentTypeDescription="Crear nuevo documento." ma:contentTypeScope="" ma:versionID="0e4b7414acfdc0903f5f0f5ea6e1cbee">
  <xsd:schema xmlns:xsd="http://www.w3.org/2001/XMLSchema" xmlns:xs="http://www.w3.org/2001/XMLSchema" xmlns:p="http://schemas.microsoft.com/office/2006/metadata/properties" xmlns:ns2="66c9af9b-0caa-4b29-930c-0fe7feae540f" targetNamespace="http://schemas.microsoft.com/office/2006/metadata/properties" ma:root="true" ma:fieldsID="b29c41547f2de03eaaa297566e3afb00" ns2:_="">
    <xsd:import namespace="66c9af9b-0caa-4b29-930c-0fe7feae5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9af9b-0caa-4b29-930c-0fe7feae54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14fb63b-ce28-4045-9cfc-3cde4f5410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7C984A-1043-4AD1-B239-3FBF69F74DC8}">
  <ds:schemaRefs>
    <ds:schemaRef ds:uri="http://schemas.microsoft.com/office/2006/metadata/properties"/>
    <ds:schemaRef ds:uri="http://schemas.microsoft.com/office/infopath/2007/PartnerControls"/>
    <ds:schemaRef ds:uri="66c9af9b-0caa-4b29-930c-0fe7feae540f"/>
  </ds:schemaRefs>
</ds:datastoreItem>
</file>

<file path=customXml/itemProps2.xml><?xml version="1.0" encoding="utf-8"?>
<ds:datastoreItem xmlns:ds="http://schemas.openxmlformats.org/officeDocument/2006/customXml" ds:itemID="{1922A0DA-0BA5-44CF-90E1-EA3D4647C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c9af9b-0caa-4b29-930c-0fe7feae5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3D975F-91DC-44E4-B846-DD21F6321F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2194</Words>
  <Application>Microsoft Office PowerPoint</Application>
  <PresentationFormat>Panorámica</PresentationFormat>
  <Paragraphs>260</Paragraphs>
  <Slides>21</Slides>
  <Notes>0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Office Theme</vt:lpstr>
      <vt:lpstr>Orientación Técnica Programa Diagnóstico Clínico Especializado</vt:lpstr>
      <vt:lpstr>Marco normativo</vt:lpstr>
      <vt:lpstr>LINEAS DE ACCION</vt:lpstr>
      <vt:lpstr>Presentación de PowerPoint</vt:lpstr>
      <vt:lpstr>Programa de Diagnóstico Clínico Especializado </vt:lpstr>
      <vt:lpstr>Considerando ese mandato legal, para el proceso de diseño de la Orientación Técnica se integró lo siguiente:</vt:lpstr>
      <vt:lpstr> </vt:lpstr>
      <vt:lpstr>Definición desprotección y sus tres niveles</vt:lpstr>
      <vt:lpstr>II. Evaluación de Riesgo.</vt:lpstr>
      <vt:lpstr>III. Violencia, maltrato y sus consecuencias en el desarrollo. </vt:lpstr>
      <vt:lpstr>IV. Enfoque relacional como marco para la evaluación con familias en contexto coactivo.  </vt:lpstr>
      <vt:lpstr>Sujeto de Atención</vt:lpstr>
      <vt:lpstr>Objetivos del Programa</vt:lpstr>
      <vt:lpstr>Componente y etapas</vt:lpstr>
      <vt:lpstr>ACCIONES PARA EVALUAR</vt:lpstr>
      <vt:lpstr>PLAZOS DEL PROGRAMA</vt:lpstr>
      <vt:lpstr>Flujo del atención: Diagnóstico como puerta de entrada</vt:lpstr>
      <vt:lpstr>Contenidos Dosier de Evaluación</vt:lpstr>
      <vt:lpstr>              Dosier de Evaluación y las cuatro dimensiones</vt:lpstr>
      <vt:lpstr>Dosier de Evaluación y las cuatro dimensiones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Prioridades MDSF.pptx</dc:title>
  <dc:creator>Camila Ostornol</dc:creator>
  <cp:lastModifiedBy>Bernardita Crisostomo Ulloa</cp:lastModifiedBy>
  <cp:revision>31</cp:revision>
  <dcterms:created xsi:type="dcterms:W3CDTF">2022-04-12T20:57:18Z</dcterms:created>
  <dcterms:modified xsi:type="dcterms:W3CDTF">2022-10-19T14:55:46Z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ContentTypeId">
    <vt:lpwstr>0x010100F2A8B538810AF04191BCFB9EC0358E4F</vt:lpwstr>
  </property>
  <property fmtid="{D5CDD505-2E9C-101B-9397-08002B2CF9AE}" pid="4" name="MediaServiceImageTags">
    <vt:lpwstr/>
  </property>
</Properties>
</file>